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3" r:id="rId2"/>
    <p:sldId id="264" r:id="rId3"/>
    <p:sldId id="256" r:id="rId4"/>
    <p:sldId id="266" r:id="rId5"/>
    <p:sldId id="268" r:id="rId6"/>
    <p:sldId id="269" r:id="rId7"/>
    <p:sldId id="270" r:id="rId8"/>
    <p:sldId id="271" r:id="rId9"/>
    <p:sldId id="265" r:id="rId10"/>
    <p:sldId id="273" r:id="rId11"/>
    <p:sldId id="277" r:id="rId12"/>
    <p:sldId id="274" r:id="rId13"/>
    <p:sldId id="278" r:id="rId14"/>
    <p:sldId id="275" r:id="rId15"/>
    <p:sldId id="276" r:id="rId16"/>
    <p:sldId id="279"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56361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E7987BD0-609B-4C37-AB9D-8268CEBCAD82}" type="datetimeFigureOut">
              <a:rPr lang="ar-IQ" smtClean="0"/>
              <a:t>17/09/1442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306238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a:t>انقر لتحرير نمط عنوان الشكل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590828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a:t>انقر لتحرير نمط عنوان الشكل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a:t>انقر لتحرير أنماط نص الشكل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A12326-F256-4A95-BEEB-A0136B6E0909}"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5096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955355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7987BD0-609B-4C37-AB9D-8268CEBCAD82}" type="datetimeFigureOut">
              <a:rPr lang="ar-IQ" smtClean="0"/>
              <a:t>17/09/1442</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3811067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7987BD0-609B-4C37-AB9D-8268CEBCAD82}" type="datetimeFigureOut">
              <a:rPr lang="ar-IQ" smtClean="0"/>
              <a:t>17/09/1442</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2401761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1808213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398661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3"/>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43996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863862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7987BD0-609B-4C37-AB9D-8268CEBCAD82}" type="datetimeFigureOut">
              <a:rPr lang="ar-IQ" smtClean="0"/>
              <a:t>17/09/1442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3384695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E7987BD0-609B-4C37-AB9D-8268CEBCAD82}" type="datetimeFigureOut">
              <a:rPr lang="ar-IQ" smtClean="0"/>
              <a:t>17/09/1442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2226944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7" name="Date Placeholder 2"/>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2182133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80314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7" name="Date Placeholder 4"/>
          <p:cNvSpPr>
            <a:spLocks noGrp="1"/>
          </p:cNvSpPr>
          <p:nvPr>
            <p:ph type="dt" sz="half" idx="10"/>
          </p:nvPr>
        </p:nvSpPr>
        <p:spPr/>
        <p:txBody>
          <a:bodyPr/>
          <a:lstStyle/>
          <a:p>
            <a:fld id="{E7987BD0-609B-4C37-AB9D-8268CEBCAD82}" type="datetimeFigureOut">
              <a:rPr lang="ar-IQ" smtClean="0"/>
              <a:t>17/09/1442</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3165769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E7987BD0-609B-4C37-AB9D-8268CEBCAD82}" type="datetimeFigureOut">
              <a:rPr lang="ar-IQ" smtClean="0"/>
              <a:t>17/09/1442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A12326-F256-4A95-BEEB-A0136B6E0909}" type="slidenum">
              <a:rPr lang="ar-IQ" smtClean="0"/>
              <a:t>‹#›</a:t>
            </a:fld>
            <a:endParaRPr lang="ar-IQ"/>
          </a:p>
        </p:txBody>
      </p:sp>
    </p:spTree>
    <p:extLst>
      <p:ext uri="{BB962C8B-B14F-4D97-AF65-F5344CB8AC3E}">
        <p14:creationId xmlns:p14="http://schemas.microsoft.com/office/powerpoint/2010/main" val="3304109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7987BD0-609B-4C37-AB9D-8268CEBCAD82}" type="datetimeFigureOut">
              <a:rPr lang="ar-IQ" smtClean="0"/>
              <a:t>17/09/1442</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0A12326-F256-4A95-BEEB-A0136B6E0909}" type="slidenum">
              <a:rPr lang="ar-IQ" smtClean="0"/>
              <a:t>‹#›</a:t>
            </a:fld>
            <a:endParaRPr lang="ar-IQ"/>
          </a:p>
        </p:txBody>
      </p:sp>
    </p:spTree>
    <p:extLst>
      <p:ext uri="{BB962C8B-B14F-4D97-AF65-F5344CB8AC3E}">
        <p14:creationId xmlns:p14="http://schemas.microsoft.com/office/powerpoint/2010/main" val="13530688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24FB2D9-54B1-4582-9D03-9E91121933BE}"/>
              </a:ext>
            </a:extLst>
          </p:cNvPr>
          <p:cNvSpPr>
            <a:spLocks noGrp="1"/>
          </p:cNvSpPr>
          <p:nvPr>
            <p:ph type="title"/>
          </p:nvPr>
        </p:nvSpPr>
        <p:spPr>
          <a:xfrm>
            <a:off x="234463" y="154745"/>
            <a:ext cx="11723076" cy="1434905"/>
          </a:xfrm>
          <a:solidFill>
            <a:schemeClr val="accent1"/>
          </a:solidFill>
        </p:spPr>
        <p:txBody>
          <a:bodyPr/>
          <a:lstStyle/>
          <a:p>
            <a:pPr algn="r"/>
            <a:r>
              <a:rPr lang="ar-IQ" dirty="0"/>
              <a:t>                                 </a:t>
            </a:r>
            <a:r>
              <a:rPr lang="ar-IQ" sz="6000" b="1" dirty="0"/>
              <a:t>5- ذا</a:t>
            </a:r>
          </a:p>
        </p:txBody>
      </p:sp>
      <p:sp>
        <p:nvSpPr>
          <p:cNvPr id="3" name="عنصر نائب للمحتوى 2">
            <a:extLst>
              <a:ext uri="{FF2B5EF4-FFF2-40B4-BE49-F238E27FC236}">
                <a16:creationId xmlns:a16="http://schemas.microsoft.com/office/drawing/2014/main" id="{C635869A-D3C7-4C88-9FBE-E65AC68C4C48}"/>
              </a:ext>
            </a:extLst>
          </p:cNvPr>
          <p:cNvSpPr>
            <a:spLocks noGrp="1"/>
          </p:cNvSpPr>
          <p:nvPr>
            <p:ph idx="1"/>
          </p:nvPr>
        </p:nvSpPr>
        <p:spPr>
          <a:xfrm>
            <a:off x="309490" y="1589650"/>
            <a:ext cx="11648048" cy="4658750"/>
          </a:xfrm>
        </p:spPr>
        <p:txBody>
          <a:bodyPr>
            <a:normAutofit/>
          </a:bodyPr>
          <a:lstStyle/>
          <a:p>
            <a:pPr marL="0" indent="0" algn="just" rtl="1">
              <a:buNone/>
            </a:pPr>
            <a:r>
              <a:rPr lang="ar-IQ" sz="3900" b="1" dirty="0">
                <a:cs typeface="+mn-cs"/>
              </a:rPr>
              <a:t>تستعمل ذا موصولة </a:t>
            </a:r>
            <a:r>
              <a:rPr lang="ar-IQ" sz="4000" b="1" dirty="0">
                <a:cs typeface="+mn-cs"/>
              </a:rPr>
              <a:t>فتكون على معنى (الذي) وفروعه،</a:t>
            </a:r>
            <a:r>
              <a:rPr lang="ar-IQ" sz="3900" b="1" dirty="0">
                <a:cs typeface="+mn-cs"/>
              </a:rPr>
              <a:t> فتستعمل بلفظ واحد للمذكر والمؤنث مفرداً كان أو مثنى أو مجموعاً،</a:t>
            </a:r>
            <a:r>
              <a:rPr lang="ar-IQ" sz="4000" b="1" dirty="0">
                <a:cs typeface="+mn-cs"/>
              </a:rPr>
              <a:t> بشرط أن تكون مسبوقة ب(ما) الاستفهامية، أو (من) أختها</a:t>
            </a:r>
            <a:r>
              <a:rPr lang="ar-IQ" sz="3900" b="1" dirty="0">
                <a:cs typeface="+mn-cs"/>
              </a:rPr>
              <a:t>  فتقول: (من ذا عندك وماذا عندك) سواء كان ما عنده مفرداً مذكراً أو غيره</a:t>
            </a:r>
            <a:r>
              <a:rPr lang="ar-IQ" sz="3600" b="1" dirty="0">
                <a:cs typeface="+mn-cs"/>
              </a:rPr>
              <a:t>.</a:t>
            </a:r>
          </a:p>
          <a:p>
            <a:pPr marL="0" indent="0" algn="just" rtl="1">
              <a:buNone/>
            </a:pPr>
            <a:r>
              <a:rPr lang="ar-IQ" sz="3600" b="1" dirty="0">
                <a:cs typeface="+mn-cs"/>
              </a:rPr>
              <a:t>فمتى لم يتقدم على (ذا) (ما)، ولا (مَنْ) الاستفهاميتان لم يجز في (ذا) أن تكون موصولة. </a:t>
            </a:r>
            <a:endParaRPr lang="ar-IQ" sz="1800" b="1" dirty="0">
              <a:solidFill>
                <a:srgbClr val="000000"/>
              </a:solidFill>
              <a:latin typeface="Traditional Arabic" panose="02020603050405020304" pitchFamily="18" charset="-78"/>
              <a:cs typeface="Traditional Arabic" panose="02020603050405020304" pitchFamily="18" charset="-78"/>
            </a:endParaRPr>
          </a:p>
          <a:p>
            <a:pPr marL="0" indent="0" algn="r" rtl="1">
              <a:buNone/>
            </a:pPr>
            <a:endParaRPr lang="ar-IQ" sz="1800" b="1" dirty="0">
              <a:solidFill>
                <a:srgbClr val="000000"/>
              </a:solidFill>
              <a:latin typeface="Traditional Arabic" panose="02020603050405020304" pitchFamily="18" charset="-78"/>
              <a:cs typeface="Traditional Arabic" panose="02020603050405020304" pitchFamily="18" charset="-78"/>
            </a:endParaRPr>
          </a:p>
          <a:p>
            <a:endParaRPr lang="ar-IQ" dirty="0"/>
          </a:p>
        </p:txBody>
      </p:sp>
    </p:spTree>
    <p:extLst>
      <p:ext uri="{BB962C8B-B14F-4D97-AF65-F5344CB8AC3E}">
        <p14:creationId xmlns:p14="http://schemas.microsoft.com/office/powerpoint/2010/main" val="2935843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161E9BA-3171-4F02-9B34-A2CBAC3734A9}"/>
              </a:ext>
            </a:extLst>
          </p:cNvPr>
          <p:cNvSpPr>
            <a:spLocks noGrp="1"/>
          </p:cNvSpPr>
          <p:nvPr>
            <p:ph type="title"/>
          </p:nvPr>
        </p:nvSpPr>
        <p:spPr>
          <a:xfrm>
            <a:off x="1522592" y="0"/>
            <a:ext cx="9404723" cy="1012874"/>
          </a:xfrm>
          <a:solidFill>
            <a:srgbClr val="C00000"/>
          </a:solidFill>
        </p:spPr>
        <p:txBody>
          <a:bodyPr/>
          <a:lstStyle/>
          <a:p>
            <a:pPr algn="r"/>
            <a:r>
              <a:rPr lang="ar-IQ" dirty="0"/>
              <a:t>                  </a:t>
            </a:r>
            <a:r>
              <a:rPr lang="ar-IQ" b="1" dirty="0"/>
              <a:t>اسم الموصول(أي)</a:t>
            </a:r>
          </a:p>
        </p:txBody>
      </p:sp>
      <p:sp>
        <p:nvSpPr>
          <p:cNvPr id="3" name="عنصر نائب للمحتوى 2">
            <a:extLst>
              <a:ext uri="{FF2B5EF4-FFF2-40B4-BE49-F238E27FC236}">
                <a16:creationId xmlns:a16="http://schemas.microsoft.com/office/drawing/2014/main" id="{F78B2B2A-A88C-42FA-8DC4-3F97B9C45F8F}"/>
              </a:ext>
            </a:extLst>
          </p:cNvPr>
          <p:cNvSpPr>
            <a:spLocks noGrp="1"/>
          </p:cNvSpPr>
          <p:nvPr>
            <p:ph idx="1"/>
          </p:nvPr>
        </p:nvSpPr>
        <p:spPr>
          <a:xfrm>
            <a:off x="0" y="1012874"/>
            <a:ext cx="12192000" cy="5845126"/>
          </a:xfrm>
        </p:spPr>
        <p:txBody>
          <a:bodyPr>
            <a:normAutofit/>
          </a:bodyPr>
          <a:lstStyle/>
          <a:p>
            <a:pPr marL="0" indent="0" algn="just">
              <a:buNone/>
            </a:pPr>
            <a:r>
              <a:rPr lang="ar-IQ" sz="3600" b="1" dirty="0"/>
              <a:t>تدل على معنى (الذي) و (التي) وتثنيتهما، وجمعهما. نحو: (امرر بأيٍ فعلَ، وأيٍ فعلتْ، وأيٍ فعلا، وأيٍ فعلوا، وايٍ فعلن)</a:t>
            </a:r>
          </a:p>
          <a:p>
            <a:pPr algn="just">
              <a:buFontTx/>
              <a:buChar char="-"/>
            </a:pPr>
            <a:r>
              <a:rPr lang="ar-IQ" sz="3600" b="1" dirty="0"/>
              <a:t>قد تلحقها تاء التأنيث، نحو: امرر بأيةٍ فعلتْ</a:t>
            </a:r>
          </a:p>
          <a:p>
            <a:pPr algn="just">
              <a:buFontTx/>
              <a:buChar char="-"/>
            </a:pPr>
            <a:r>
              <a:rPr lang="ar-IQ" sz="3600" b="1" dirty="0">
                <a:solidFill>
                  <a:schemeClr val="accent3"/>
                </a:solidFill>
              </a:rPr>
              <a:t>أحوال أي من جهة البناء والإعراب</a:t>
            </a:r>
          </a:p>
          <a:p>
            <a:pPr marL="0" indent="0" algn="r" rtl="1">
              <a:buNone/>
            </a:pPr>
            <a:r>
              <a:rPr lang="ar-IQ" sz="3600" b="1" dirty="0"/>
              <a:t>1- أن تضاف ويذكر صدر صلتها نحو: (يُعْجِبُنِي أيُّهم هو قائمٌ).</a:t>
            </a:r>
          </a:p>
          <a:p>
            <a:pPr marL="0" indent="0" algn="r" rtl="1">
              <a:buNone/>
            </a:pPr>
            <a:r>
              <a:rPr lang="ar-IQ" sz="3600" b="1" dirty="0"/>
              <a:t>2- أن لا تضاف ولا يذكر صدر صلتها نحو: (يُعْجِبُنِي أيٌ قائمٌ).</a:t>
            </a:r>
          </a:p>
          <a:p>
            <a:pPr marL="0" indent="0" algn="r" rtl="1">
              <a:buNone/>
            </a:pPr>
            <a:r>
              <a:rPr lang="ar-IQ" sz="3600" b="1" dirty="0"/>
              <a:t>3- أن لا تضاف ويذكر صدر صلتها نحو: (يُعْجِبُنِي أيٌ هو قائمٌ) </a:t>
            </a:r>
          </a:p>
          <a:p>
            <a:pPr marL="0" indent="0" algn="r" rtl="1">
              <a:buNone/>
            </a:pPr>
            <a:r>
              <a:rPr lang="ar-IQ" sz="3600" b="1" dirty="0"/>
              <a:t>وفي هذه الأحوال الثلاثة تكون معربة بالحركات الثلاث.</a:t>
            </a:r>
          </a:p>
          <a:p>
            <a:pPr algn="just">
              <a:buFontTx/>
              <a:buChar char="-"/>
            </a:pPr>
            <a:endParaRPr lang="ar-IQ" sz="3600" b="1" dirty="0"/>
          </a:p>
        </p:txBody>
      </p:sp>
    </p:spTree>
    <p:extLst>
      <p:ext uri="{BB962C8B-B14F-4D97-AF65-F5344CB8AC3E}">
        <p14:creationId xmlns:p14="http://schemas.microsoft.com/office/powerpoint/2010/main" val="3190198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41CE57B-8FED-46AF-806E-1B721BEBA3CF}"/>
              </a:ext>
            </a:extLst>
          </p:cNvPr>
          <p:cNvSpPr>
            <a:spLocks noGrp="1"/>
          </p:cNvSpPr>
          <p:nvPr>
            <p:ph type="title"/>
          </p:nvPr>
        </p:nvSpPr>
        <p:spPr>
          <a:xfrm>
            <a:off x="1124412" y="0"/>
            <a:ext cx="9404723" cy="1195754"/>
          </a:xfrm>
          <a:solidFill>
            <a:srgbClr val="7030A0"/>
          </a:solidFill>
        </p:spPr>
        <p:txBody>
          <a:bodyPr/>
          <a:lstStyle/>
          <a:p>
            <a:pPr algn="r"/>
            <a:r>
              <a:rPr lang="ar-IQ" dirty="0"/>
              <a:t>       </a:t>
            </a:r>
            <a:r>
              <a:rPr lang="ar-IQ" b="1" dirty="0"/>
              <a:t>أحوال أي من جهة البناء والإعراب</a:t>
            </a:r>
          </a:p>
        </p:txBody>
      </p:sp>
      <p:sp>
        <p:nvSpPr>
          <p:cNvPr id="3" name="عنصر نائب للمحتوى 2">
            <a:extLst>
              <a:ext uri="{FF2B5EF4-FFF2-40B4-BE49-F238E27FC236}">
                <a16:creationId xmlns:a16="http://schemas.microsoft.com/office/drawing/2014/main" id="{0BC83564-3E8B-4145-9FB1-7D848EFA4341}"/>
              </a:ext>
            </a:extLst>
          </p:cNvPr>
          <p:cNvSpPr>
            <a:spLocks noGrp="1"/>
          </p:cNvSpPr>
          <p:nvPr>
            <p:ph idx="1"/>
          </p:nvPr>
        </p:nvSpPr>
        <p:spPr>
          <a:xfrm>
            <a:off x="0" y="1195754"/>
            <a:ext cx="12192000" cy="5662246"/>
          </a:xfrm>
        </p:spPr>
        <p:txBody>
          <a:bodyPr/>
          <a:lstStyle/>
          <a:p>
            <a:pPr marL="0" indent="0" algn="r" rtl="1">
              <a:buNone/>
            </a:pPr>
            <a:r>
              <a:rPr lang="ar-IQ" sz="3600" b="1" dirty="0"/>
              <a:t>4- أن تضاف ويحذف صدر الصلة نحو: (يُعْجِبُنِي أيُّهم قائمٌ) ففي هذه الحالة تبنى على الضم فتقول: (يعجبني أيُّهم قائمٌ ورأيتُ أيُّهم قائمٌ ومررتُ بأيُّهم قائمٌ)</a:t>
            </a:r>
          </a:p>
          <a:p>
            <a:pPr marL="0" indent="0" algn="just">
              <a:buNone/>
            </a:pPr>
            <a:r>
              <a:rPr lang="ar-IQ" sz="3600" b="1" dirty="0"/>
              <a:t> وكقوله تعالى: {ثم لننزعَنَّ من كلِّ شيعةٍ أيُّهم أشدُّ على الرحمنِ عتياً} تقديره: أيهم هو أشد.</a:t>
            </a:r>
          </a:p>
          <a:p>
            <a:pPr marL="0" indent="0" algn="just">
              <a:buNone/>
            </a:pPr>
            <a:r>
              <a:rPr lang="ar-IQ" sz="3600" b="1" dirty="0"/>
              <a:t>                  إذا ما لقيت بني مالكٍ ... فسلّم على أيُّهم أفضلُ</a:t>
            </a:r>
          </a:p>
          <a:p>
            <a:pPr marL="0" indent="0" algn="just">
              <a:buNone/>
            </a:pPr>
            <a:r>
              <a:rPr lang="ar-IQ" sz="3600" b="1" dirty="0"/>
              <a:t>ومنهم من يعربها مطلقاً وقد قرأ الآية بالنصب(أيَّهم أشدّ)</a:t>
            </a:r>
          </a:p>
          <a:p>
            <a:pPr marL="0" indent="0" algn="r" rtl="1">
              <a:buNone/>
            </a:pPr>
            <a:endParaRPr lang="ar-IQ" sz="3600" b="1" dirty="0"/>
          </a:p>
          <a:p>
            <a:pPr marL="0" indent="0" algn="r" rtl="1">
              <a:buNone/>
            </a:pPr>
            <a:r>
              <a:rPr lang="ar-IQ" sz="3600" b="1" dirty="0"/>
              <a:t>           </a:t>
            </a:r>
          </a:p>
        </p:txBody>
      </p:sp>
    </p:spTree>
    <p:extLst>
      <p:ext uri="{BB962C8B-B14F-4D97-AF65-F5344CB8AC3E}">
        <p14:creationId xmlns:p14="http://schemas.microsoft.com/office/powerpoint/2010/main" val="1486666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a:extLst>
              <a:ext uri="{FF2B5EF4-FFF2-40B4-BE49-F238E27FC236}">
                <a16:creationId xmlns:a16="http://schemas.microsoft.com/office/drawing/2014/main" id="{4836CF63-BC3F-4686-9DD8-5A9FECAD7F0A}"/>
              </a:ext>
            </a:extLst>
          </p:cNvPr>
          <p:cNvSpPr>
            <a:spLocks noGrp="1"/>
          </p:cNvSpPr>
          <p:nvPr>
            <p:ph type="title"/>
          </p:nvPr>
        </p:nvSpPr>
        <p:spPr>
          <a:xfrm>
            <a:off x="1103312" y="382380"/>
            <a:ext cx="9404723" cy="1108795"/>
          </a:xfrm>
          <a:solidFill>
            <a:srgbClr val="FFC000"/>
          </a:solidFill>
        </p:spPr>
        <p:txBody>
          <a:bodyPr/>
          <a:lstStyle/>
          <a:p>
            <a:pPr algn="r"/>
            <a:r>
              <a:rPr lang="ar-IQ" dirty="0"/>
              <a:t>                </a:t>
            </a:r>
            <a:r>
              <a:rPr lang="ar-IQ" sz="4800" b="1" dirty="0">
                <a:solidFill>
                  <a:schemeClr val="bg1"/>
                </a:solidFill>
              </a:rPr>
              <a:t>جواز حذف العائد</a:t>
            </a:r>
          </a:p>
        </p:txBody>
      </p:sp>
      <p:sp>
        <p:nvSpPr>
          <p:cNvPr id="3" name="عنصر نائب للمحتوى 2">
            <a:extLst>
              <a:ext uri="{FF2B5EF4-FFF2-40B4-BE49-F238E27FC236}">
                <a16:creationId xmlns:a16="http://schemas.microsoft.com/office/drawing/2014/main" id="{0BDFCD14-8CD3-4B02-AC4E-D3867FFB48E6}"/>
              </a:ext>
            </a:extLst>
          </p:cNvPr>
          <p:cNvSpPr>
            <a:spLocks noGrp="1"/>
          </p:cNvSpPr>
          <p:nvPr>
            <p:ph idx="1"/>
          </p:nvPr>
        </p:nvSpPr>
        <p:spPr>
          <a:xfrm>
            <a:off x="0" y="1716258"/>
            <a:ext cx="12192000" cy="5022167"/>
          </a:xfrm>
        </p:spPr>
        <p:txBody>
          <a:bodyPr>
            <a:normAutofit/>
          </a:bodyPr>
          <a:lstStyle/>
          <a:p>
            <a:pPr algn="just" rtl="1"/>
            <a:r>
              <a:rPr lang="ar-IQ" sz="3600" b="1" dirty="0"/>
              <a:t>يجوز حذف العائد المرفوع المبتدأ الذي يكون خبره مفرداً، مع أي مطلقاً</a:t>
            </a:r>
          </a:p>
          <a:p>
            <a:pPr algn="just" rtl="1"/>
            <a:r>
              <a:rPr lang="ar-IQ" sz="3600" b="1" dirty="0"/>
              <a:t>لا يحسن ولا يكثر حذف العائد المرفوع المبتدأ في غير أي إلا إذا طالت الصلة كقول بعضهم: (ما أنا بالذي قائلٌ لك سوءًا). أراد ما أنا بالذي هو قائل لك سوءا.</a:t>
            </a:r>
            <a:r>
              <a:rPr lang="ar-IQ" sz="1800" b="1" dirty="0">
                <a:solidFill>
                  <a:srgbClr val="000000"/>
                </a:solidFill>
                <a:latin typeface="Traditional Arabic" panose="02020603050405020304" pitchFamily="18" charset="-78"/>
                <a:cs typeface="Traditional Arabic" panose="02020603050405020304" pitchFamily="18" charset="-78"/>
              </a:rPr>
              <a:t> </a:t>
            </a:r>
            <a:r>
              <a:rPr lang="ar-IQ" sz="3600" b="1" dirty="0"/>
              <a:t>أما إذا لم تطل الصلة فالحذف ضعيف قليل.</a:t>
            </a:r>
            <a:r>
              <a:rPr lang="ar-IQ" sz="1800" b="1" dirty="0">
                <a:solidFill>
                  <a:srgbClr val="000000"/>
                </a:solidFill>
                <a:latin typeface="Traditional Arabic" panose="02020603050405020304" pitchFamily="18" charset="-78"/>
                <a:cs typeface="Traditional Arabic" panose="02020603050405020304" pitchFamily="18" charset="-78"/>
              </a:rPr>
              <a:t> </a:t>
            </a:r>
            <a:r>
              <a:rPr lang="ar-IQ" sz="3600" b="1" dirty="0">
                <a:latin typeface="Traditional Arabic" panose="02020603050405020304" pitchFamily="18" charset="-78"/>
                <a:cs typeface="Traditional Arabic" panose="02020603050405020304" pitchFamily="18" charset="-78"/>
              </a:rPr>
              <a:t>نحو: (جاء الذي قائم)</a:t>
            </a:r>
            <a:r>
              <a:rPr lang="ar-IQ" sz="1800" b="1" dirty="0">
                <a:solidFill>
                  <a:srgbClr val="000000"/>
                </a:solidFill>
                <a:latin typeface="Traditional Arabic" panose="02020603050405020304" pitchFamily="18" charset="-78"/>
                <a:cs typeface="Traditional Arabic" panose="02020603050405020304" pitchFamily="18" charset="-78"/>
              </a:rPr>
              <a:t> </a:t>
            </a:r>
            <a:r>
              <a:rPr lang="ar-IQ" sz="3600" b="1" dirty="0"/>
              <a:t>(أحب التلاميذ لاسيَّما زيدٌ) الحذف وجوباً وقياساً لا شذوذاً.</a:t>
            </a:r>
          </a:p>
        </p:txBody>
      </p:sp>
    </p:spTree>
    <p:extLst>
      <p:ext uri="{BB962C8B-B14F-4D97-AF65-F5344CB8AC3E}">
        <p14:creationId xmlns:p14="http://schemas.microsoft.com/office/powerpoint/2010/main" val="3089239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0D2B232-0860-448E-8B36-3800ECC486A3}"/>
              </a:ext>
            </a:extLst>
          </p:cNvPr>
          <p:cNvSpPr>
            <a:spLocks noGrp="1"/>
          </p:cNvSpPr>
          <p:nvPr>
            <p:ph idx="1"/>
          </p:nvPr>
        </p:nvSpPr>
        <p:spPr>
          <a:xfrm>
            <a:off x="225084" y="239152"/>
            <a:ext cx="11788726" cy="6428934"/>
          </a:xfrm>
        </p:spPr>
        <p:txBody>
          <a:bodyPr/>
          <a:lstStyle/>
          <a:p>
            <a:pPr marL="0" indent="0" algn="just">
              <a:buNone/>
            </a:pPr>
            <a:r>
              <a:rPr lang="ar-IQ" dirty="0"/>
              <a:t> </a:t>
            </a:r>
          </a:p>
          <a:p>
            <a:pPr algn="just">
              <a:buFontTx/>
              <a:buChar char="-"/>
            </a:pPr>
            <a:r>
              <a:rPr lang="ar-IQ" sz="3600" b="1" dirty="0"/>
              <a:t>إذا كان خبر العائد المبتدأ شبه جملة، أو جملة لم يجز حذف العائد ؛ لأنه لو حذف لم يبق على إرادته دليل، لأن الظرف والجملة من شأن كل واحد منهما أن يستقل بالوصل. فتقول: (جاء الذي هو في الدار)، و(رأيت الذي هو يكتب)،و (يعجبني أيُّهم هو يقوم) ولا يجوز في مثله حذف العائد؛ لأنه لا يعلم الحذف.  (جاء الذي هو قائم)</a:t>
            </a:r>
          </a:p>
          <a:p>
            <a:pPr algn="just">
              <a:buFontTx/>
              <a:buChar char="-"/>
            </a:pPr>
            <a:r>
              <a:rPr lang="ar-IQ" sz="3600" b="1" dirty="0"/>
              <a:t>وإذا كان العائد المرفوع ليس بمبتدأ فلا يجوز حذفه، مثل قولنا: (جاءني اللذان قاما) و(جاءني اللذان ضُربا) فلا يجوز أن نقول: اللذان قام واللذان ضُرب، لرفع الأول بالفاعلية والثاني بالنيابة.</a:t>
            </a:r>
          </a:p>
          <a:p>
            <a:pPr algn="just">
              <a:buFontTx/>
              <a:buChar char="-"/>
            </a:pPr>
            <a:r>
              <a:rPr lang="ar-IQ" sz="3600" b="1" dirty="0"/>
              <a:t>جاء الذي قام – جاء الذي ضُرب     (اكتب انت)</a:t>
            </a:r>
          </a:p>
        </p:txBody>
      </p:sp>
    </p:spTree>
    <p:extLst>
      <p:ext uri="{BB962C8B-B14F-4D97-AF65-F5344CB8AC3E}">
        <p14:creationId xmlns:p14="http://schemas.microsoft.com/office/powerpoint/2010/main" val="244535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62B051F-FC3F-454D-BD72-A28EB709D262}"/>
              </a:ext>
            </a:extLst>
          </p:cNvPr>
          <p:cNvSpPr>
            <a:spLocks noGrp="1"/>
          </p:cNvSpPr>
          <p:nvPr>
            <p:ph type="title"/>
          </p:nvPr>
        </p:nvSpPr>
        <p:spPr>
          <a:xfrm>
            <a:off x="1208819" y="203982"/>
            <a:ext cx="9404723" cy="1090246"/>
          </a:xfrm>
          <a:solidFill>
            <a:srgbClr val="92D050"/>
          </a:solidFill>
        </p:spPr>
        <p:txBody>
          <a:bodyPr/>
          <a:lstStyle/>
          <a:p>
            <a:pPr algn="r"/>
            <a:r>
              <a:rPr lang="ar-IQ" dirty="0"/>
              <a:t>           </a:t>
            </a:r>
            <a:r>
              <a:rPr lang="ar-IQ" sz="4400" b="1" dirty="0">
                <a:solidFill>
                  <a:schemeClr val="bg1"/>
                </a:solidFill>
              </a:rPr>
              <a:t>حذف العائد المنصوب</a:t>
            </a:r>
          </a:p>
        </p:txBody>
      </p:sp>
      <p:sp>
        <p:nvSpPr>
          <p:cNvPr id="3" name="عنصر نائب للمحتوى 2">
            <a:extLst>
              <a:ext uri="{FF2B5EF4-FFF2-40B4-BE49-F238E27FC236}">
                <a16:creationId xmlns:a16="http://schemas.microsoft.com/office/drawing/2014/main" id="{4E4A70CB-79CA-4207-9A2C-80C38398FAB1}"/>
              </a:ext>
            </a:extLst>
          </p:cNvPr>
          <p:cNvSpPr>
            <a:spLocks noGrp="1"/>
          </p:cNvSpPr>
          <p:nvPr>
            <p:ph idx="1"/>
          </p:nvPr>
        </p:nvSpPr>
        <p:spPr>
          <a:xfrm>
            <a:off x="182880" y="1406769"/>
            <a:ext cx="11802794" cy="5247249"/>
          </a:xfrm>
        </p:spPr>
        <p:txBody>
          <a:bodyPr>
            <a:normAutofit fontScale="92500" lnSpcReduction="10000"/>
          </a:bodyPr>
          <a:lstStyle/>
          <a:p>
            <a:pPr algn="just"/>
            <a:r>
              <a:rPr lang="ar-IQ" sz="3600" b="1" dirty="0"/>
              <a:t>يحسن حذف العائد إذا كان ضميرًا متصلًا منصوبًا، وما حذف منه العائد منصوبًا بفعل؛ كثير، كقوله تعالى: {ذَرْنِي وَمَنْ خَلَقْتُ وَحِيداً}، وأما ما حذف منه العائد منصوبًا بالوصف فقليل مثل</a:t>
            </a:r>
            <a:r>
              <a:rPr lang="ar-IQ" sz="3600" b="1" dirty="0">
                <a:sym typeface="Wingdings" panose="05000000000000000000" pitchFamily="2" charset="2"/>
              </a:rPr>
              <a:t>: (</a:t>
            </a:r>
            <a:r>
              <a:rPr lang="ar-IQ" sz="3200" b="1" dirty="0"/>
              <a:t>الذي أنا معطيك درهم</a:t>
            </a:r>
            <a:r>
              <a:rPr lang="ar-IQ" sz="3600" b="1" dirty="0">
                <a:sym typeface="Wingdings" panose="05000000000000000000" pitchFamily="2" charset="2"/>
              </a:rPr>
              <a:t>)</a:t>
            </a:r>
            <a:r>
              <a:rPr lang="ar-IQ" sz="3600" b="1" dirty="0"/>
              <a:t> وكقول الشاعر:</a:t>
            </a:r>
          </a:p>
          <a:p>
            <a:pPr marL="0" indent="0" algn="just" rtl="1">
              <a:buNone/>
            </a:pPr>
            <a:r>
              <a:rPr lang="ar-IQ" sz="3600" b="1" dirty="0"/>
              <a:t>        ما الله موليك فضل فاحمدنه به ... فما لدى غيره نفع ولا ضرر</a:t>
            </a:r>
          </a:p>
          <a:p>
            <a:pPr marL="0" indent="0" algn="just" rtl="1">
              <a:buNone/>
            </a:pPr>
            <a:r>
              <a:rPr lang="ar-IQ" sz="3600" b="1" dirty="0"/>
              <a:t>  تقديره: الذي الله </a:t>
            </a:r>
            <a:r>
              <a:rPr lang="ar-IQ" sz="3600" b="1" dirty="0" err="1"/>
              <a:t>موليكه</a:t>
            </a:r>
            <a:r>
              <a:rPr lang="ar-IQ" sz="3600" b="1" dirty="0"/>
              <a:t> فضل فحذفت الهاء.</a:t>
            </a:r>
          </a:p>
          <a:p>
            <a:pPr algn="just">
              <a:buFontTx/>
              <a:buChar char="-"/>
            </a:pPr>
            <a:r>
              <a:rPr lang="ar-IQ" sz="3600" b="1" dirty="0"/>
              <a:t>إذا كان العائد المنصوب بالفعل ضميرًا منفصلًا مقدماً على عامله، لم يجز حذفه، لئلا تفوت فائدة الانفصال من الدلالة على الاختصاص والاهتمام، مثل: (جاء الذي إياه ضربت) جاء الذي ضربته</a:t>
            </a:r>
          </a:p>
          <a:p>
            <a:pPr algn="just">
              <a:buFontTx/>
              <a:buChar char="-"/>
            </a:pPr>
            <a:r>
              <a:rPr lang="ar-IQ" sz="3600" b="1" dirty="0"/>
              <a:t>وكذلك لا يحذف الضمير المنصوب بحرف أو فعل ناقص نحو: (جاء الذي إنه منطلق) و(جاء الذي كانه زيد)</a:t>
            </a:r>
          </a:p>
          <a:p>
            <a:pPr marL="0" indent="0">
              <a:buNone/>
            </a:pPr>
            <a:endParaRPr lang="ar-IQ" sz="1800" b="1" dirty="0">
              <a:solidFill>
                <a:srgbClr val="000000"/>
              </a:solidFill>
              <a:latin typeface="Traditional Arabic" panose="02020603050405020304" pitchFamily="18" charset="-78"/>
              <a:cs typeface="Traditional Arabic" panose="02020603050405020304" pitchFamily="18" charset="-78"/>
            </a:endParaRPr>
          </a:p>
          <a:p>
            <a:endParaRPr lang="ar-IQ" dirty="0"/>
          </a:p>
        </p:txBody>
      </p:sp>
    </p:spTree>
    <p:extLst>
      <p:ext uri="{BB962C8B-B14F-4D97-AF65-F5344CB8AC3E}">
        <p14:creationId xmlns:p14="http://schemas.microsoft.com/office/powerpoint/2010/main" val="355368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5BC8D72-127E-49AA-BAF5-5295431F2CB7}"/>
              </a:ext>
            </a:extLst>
          </p:cNvPr>
          <p:cNvSpPr>
            <a:spLocks noGrp="1"/>
          </p:cNvSpPr>
          <p:nvPr>
            <p:ph type="title"/>
          </p:nvPr>
        </p:nvSpPr>
        <p:spPr>
          <a:xfrm>
            <a:off x="1431152" y="119575"/>
            <a:ext cx="9404723" cy="1076179"/>
          </a:xfrm>
          <a:solidFill>
            <a:srgbClr val="00B0F0"/>
          </a:solidFill>
        </p:spPr>
        <p:txBody>
          <a:bodyPr/>
          <a:lstStyle/>
          <a:p>
            <a:pPr algn="r"/>
            <a:r>
              <a:rPr lang="ar-IQ" dirty="0"/>
              <a:t>                   </a:t>
            </a:r>
            <a:r>
              <a:rPr lang="ar-IQ" sz="4400" b="1" dirty="0">
                <a:solidFill>
                  <a:schemeClr val="bg1"/>
                </a:solidFill>
              </a:rPr>
              <a:t>حذف العائد المجرور</a:t>
            </a:r>
          </a:p>
        </p:txBody>
      </p:sp>
      <p:sp>
        <p:nvSpPr>
          <p:cNvPr id="3" name="عنصر نائب للمحتوى 2">
            <a:extLst>
              <a:ext uri="{FF2B5EF4-FFF2-40B4-BE49-F238E27FC236}">
                <a16:creationId xmlns:a16="http://schemas.microsoft.com/office/drawing/2014/main" id="{43C0E78D-932C-45F9-AAE8-11C7D75DB12D}"/>
              </a:ext>
            </a:extLst>
          </p:cNvPr>
          <p:cNvSpPr>
            <a:spLocks noGrp="1"/>
          </p:cNvSpPr>
          <p:nvPr>
            <p:ph idx="1"/>
          </p:nvPr>
        </p:nvSpPr>
        <p:spPr>
          <a:xfrm>
            <a:off x="0" y="1195754"/>
            <a:ext cx="12191999" cy="5662245"/>
          </a:xfrm>
        </p:spPr>
        <p:txBody>
          <a:bodyPr>
            <a:normAutofit lnSpcReduction="10000"/>
          </a:bodyPr>
          <a:lstStyle/>
          <a:p>
            <a:pPr algn="just" rtl="1"/>
            <a:r>
              <a:rPr lang="ar-IQ" sz="3200" b="1" dirty="0"/>
              <a:t>يجوز حذف العائد، مجرورًا بإضافة </a:t>
            </a:r>
            <a:r>
              <a:rPr lang="ar-IQ" sz="3600" b="1" dirty="0"/>
              <a:t>اسم فاعل بمعنى الحال أو الاستقبال إليه نحو: (جاء الذي أنا ضاربه الآن أو غداً)، </a:t>
            </a:r>
            <a:r>
              <a:rPr lang="ar-IQ" sz="3200" b="1" dirty="0"/>
              <a:t>كما جاز حذفه منصوبًا لأنه مثله في المعنى، قال الله تعالى: {فاقض ما أنت قاضٍ} تقديره: فاقض ما أنت قاضيه.</a:t>
            </a:r>
          </a:p>
          <a:p>
            <a:pPr algn="just"/>
            <a:r>
              <a:rPr lang="ar-IQ" sz="3600" b="1" dirty="0"/>
              <a:t>وإن كان مجروراً بإضافة غير ذلك لم يحذف، نحو(جاء الذي أنا ضاربه أمس) </a:t>
            </a:r>
          </a:p>
          <a:p>
            <a:pPr marL="0" indent="0" algn="just" rtl="1">
              <a:buNone/>
            </a:pPr>
            <a:r>
              <a:rPr lang="ar-IQ" sz="3600" b="1" dirty="0"/>
              <a:t>أو(جاء الذي أنا غلامه) أو (جاء الذي أنا </a:t>
            </a:r>
            <a:r>
              <a:rPr lang="ar-IQ" sz="3600" b="1" dirty="0" err="1"/>
              <a:t>مضروبه</a:t>
            </a:r>
            <a:r>
              <a:rPr lang="ar-IQ" sz="3600" b="1" dirty="0"/>
              <a:t>) </a:t>
            </a:r>
          </a:p>
          <a:p>
            <a:pPr algn="just" rtl="1"/>
            <a:r>
              <a:rPr lang="ar-IQ" sz="3600" b="1" dirty="0"/>
              <a:t>ويجوز أيضًا حذف العائد المجرور بحرف جُرَّ به الموصول لفظًا ومعنىً واتفق العامل فيهما مادة، كقولك: (مرَّ بالذي مررتُ)، تقديره: مر بالذي مررت به، وكقوله تعالى: {مَا هَذَا إِلَّا بَشَرٌ مِثْلُكُمْ يَأْكُلُ مِمَّا تَأْكُلُونَ مِنْهُ وَيَشْرَبُ مِمَّا تَشْرَبُونَ }.</a:t>
            </a:r>
          </a:p>
          <a:p>
            <a:pPr marL="0" indent="0" algn="just" rtl="1">
              <a:buNone/>
            </a:pPr>
            <a:r>
              <a:rPr lang="ar-IQ" sz="3600" b="1" dirty="0"/>
              <a:t>وكقول عنترة:     وقد كنتَ تُخفي حبَّ سمراءَ حُقبةً ... فبُحْ لان منها بالذي أنت بائحُ</a:t>
            </a:r>
          </a:p>
          <a:p>
            <a:pPr algn="r" rtl="1"/>
            <a:endParaRPr lang="ar-IQ" sz="3600" b="1" dirty="0"/>
          </a:p>
        </p:txBody>
      </p:sp>
    </p:spTree>
    <p:extLst>
      <p:ext uri="{BB962C8B-B14F-4D97-AF65-F5344CB8AC3E}">
        <p14:creationId xmlns:p14="http://schemas.microsoft.com/office/powerpoint/2010/main" val="690927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19AB6231-0194-4001-A772-53FF1DB52413}"/>
              </a:ext>
            </a:extLst>
          </p:cNvPr>
          <p:cNvSpPr>
            <a:spLocks noGrp="1"/>
          </p:cNvSpPr>
          <p:nvPr>
            <p:ph idx="1"/>
          </p:nvPr>
        </p:nvSpPr>
        <p:spPr>
          <a:xfrm>
            <a:off x="703384" y="309490"/>
            <a:ext cx="11071273" cy="5938910"/>
          </a:xfrm>
        </p:spPr>
        <p:txBody>
          <a:bodyPr/>
          <a:lstStyle/>
          <a:p>
            <a:pPr algn="just" rtl="1"/>
            <a:endParaRPr lang="ar-IQ" sz="3600" b="1" dirty="0"/>
          </a:p>
          <a:p>
            <a:pPr algn="just" rtl="1"/>
            <a:endParaRPr lang="ar-IQ" sz="3600" b="1" dirty="0"/>
          </a:p>
          <a:p>
            <a:pPr algn="just" rtl="1"/>
            <a:r>
              <a:rPr lang="ar-IQ" sz="3600" b="1" dirty="0"/>
              <a:t>لو كان العائد مجرورًا بحرف غير ما جُر به الموصول، لفظًا ولا معنى ولا متعلقًا، لم يجز أن يحذف العائد كما في نحو: (مررتُ بالذي غضِبتَ عليه). و (مررتُ بالذي مررتَ به على زيد) لأن الباء الأولى للإلصاق والثانية سببية. وكقولك (مررتُ بالذي فرِحتُ به)</a:t>
            </a:r>
          </a:p>
          <a:p>
            <a:endParaRPr lang="ar-IQ" dirty="0"/>
          </a:p>
        </p:txBody>
      </p:sp>
    </p:spTree>
    <p:extLst>
      <p:ext uri="{BB962C8B-B14F-4D97-AF65-F5344CB8AC3E}">
        <p14:creationId xmlns:p14="http://schemas.microsoft.com/office/powerpoint/2010/main" val="2944801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49288CD-56A6-439E-A5F2-2CA5533B7CC3}"/>
              </a:ext>
            </a:extLst>
          </p:cNvPr>
          <p:cNvSpPr>
            <a:spLocks noGrp="1"/>
          </p:cNvSpPr>
          <p:nvPr>
            <p:ph type="title"/>
          </p:nvPr>
        </p:nvSpPr>
        <p:spPr>
          <a:xfrm>
            <a:off x="1393638" y="480853"/>
            <a:ext cx="9404723" cy="1024390"/>
          </a:xfrm>
          <a:solidFill>
            <a:srgbClr val="FF0000"/>
          </a:solidFill>
        </p:spPr>
        <p:txBody>
          <a:bodyPr/>
          <a:lstStyle/>
          <a:p>
            <a:pPr algn="r"/>
            <a:r>
              <a:rPr lang="ar-IQ" dirty="0"/>
              <a:t>   </a:t>
            </a:r>
            <a:r>
              <a:rPr lang="ar-IQ" dirty="0">
                <a:solidFill>
                  <a:schemeClr val="tx1"/>
                </a:solidFill>
              </a:rPr>
              <a:t>        </a:t>
            </a:r>
            <a:r>
              <a:rPr lang="ar-IQ" b="1" dirty="0">
                <a:solidFill>
                  <a:schemeClr val="tx1"/>
                </a:solidFill>
                <a:cs typeface="+mn-cs"/>
              </a:rPr>
              <a:t>أبيات ابن مالك حول الموضوع</a:t>
            </a:r>
            <a:endParaRPr lang="ar-IQ" dirty="0"/>
          </a:p>
        </p:txBody>
      </p:sp>
      <p:sp>
        <p:nvSpPr>
          <p:cNvPr id="3" name="عنصر نائب للمحتوى 2">
            <a:extLst>
              <a:ext uri="{FF2B5EF4-FFF2-40B4-BE49-F238E27FC236}">
                <a16:creationId xmlns:a16="http://schemas.microsoft.com/office/drawing/2014/main" id="{FFE51F0F-3332-4F41-B387-72CD8476BBA9}"/>
              </a:ext>
            </a:extLst>
          </p:cNvPr>
          <p:cNvSpPr>
            <a:spLocks noGrp="1"/>
          </p:cNvSpPr>
          <p:nvPr>
            <p:ph idx="1"/>
          </p:nvPr>
        </p:nvSpPr>
        <p:spPr>
          <a:xfrm>
            <a:off x="1103312" y="1659988"/>
            <a:ext cx="8946541" cy="4994030"/>
          </a:xfrm>
        </p:spPr>
        <p:txBody>
          <a:bodyPr>
            <a:noAutofit/>
          </a:bodyPr>
          <a:lstStyle/>
          <a:p>
            <a:pPr marL="0" indent="0" algn="just" rtl="1">
              <a:buNone/>
            </a:pPr>
            <a:r>
              <a:rPr lang="ar-IQ" sz="3200" b="1" dirty="0"/>
              <a:t>    أيُّ كما وأُعربتْ ما لم تُضفْ .... وصدرُ وصلِها ضميرٌ </a:t>
            </a:r>
            <a:r>
              <a:rPr lang="ar-IQ" sz="3200" b="1" dirty="0" err="1"/>
              <a:t>انحذفْ</a:t>
            </a:r>
            <a:endParaRPr lang="ar-IQ" sz="3200" b="1" dirty="0"/>
          </a:p>
          <a:p>
            <a:pPr marL="0" indent="0" algn="just" rtl="1">
              <a:buNone/>
            </a:pPr>
            <a:r>
              <a:rPr lang="ar-IQ" sz="3200" b="1" dirty="0"/>
              <a:t>    وبعضُهم أعربَ مطلقًا وفي .... ذا الحذفِ أياً غيرُ أيٍ يقتفي</a:t>
            </a:r>
          </a:p>
          <a:p>
            <a:pPr marL="0" indent="0" algn="just" rtl="1">
              <a:buNone/>
            </a:pPr>
            <a:r>
              <a:rPr lang="ar-IQ" sz="3200" b="1" dirty="0"/>
              <a:t>   إن يُستطل وصلٌ وإن لم يُستطل .... فالحذفُ نزرٌ وأبوا أن يُختزل</a:t>
            </a:r>
          </a:p>
          <a:p>
            <a:pPr marL="0" indent="0" algn="just" rtl="1">
              <a:buNone/>
            </a:pPr>
            <a:r>
              <a:rPr lang="ar-IQ" sz="3200" b="1" dirty="0"/>
              <a:t>   إن صلَحَ الباقي لوصل مكملِ .... والحذفُ عندهم كثيرٌ مُنجلي</a:t>
            </a:r>
          </a:p>
          <a:p>
            <a:pPr marL="0" indent="0" algn="just" rtl="1">
              <a:buNone/>
            </a:pPr>
            <a:r>
              <a:rPr lang="ar-IQ" sz="3200" b="1" dirty="0"/>
              <a:t>   في عائدٍ متصلٍ إنِ انتصبْ .... بفعلٍ أوْ وصفٍ كمن نرجو يهبْ</a:t>
            </a:r>
          </a:p>
          <a:p>
            <a:pPr marL="0" indent="0" algn="just" rtl="1">
              <a:buNone/>
            </a:pPr>
            <a:r>
              <a:rPr lang="ar-IQ" sz="3600" b="1" dirty="0"/>
              <a:t>   </a:t>
            </a:r>
            <a:r>
              <a:rPr lang="ar-IQ" sz="3200" b="1" dirty="0"/>
              <a:t>كذاك حذفُ ما بوصفٍ خُفِضَا .... كأنت قاضٍ بعد أمرٍ مِنْ قضى</a:t>
            </a:r>
          </a:p>
          <a:p>
            <a:pPr marL="0" indent="0" algn="just" rtl="1">
              <a:buNone/>
            </a:pPr>
            <a:r>
              <a:rPr lang="ar-IQ" sz="3200" b="1" dirty="0"/>
              <a:t>   كذا الذي جُرّ بما الموصولَ جَرْ .... كمُرَّ بالذي مررتُ فهو </a:t>
            </a:r>
            <a:r>
              <a:rPr lang="ar-IQ" sz="3600" b="1" dirty="0"/>
              <a:t>بَرْ</a:t>
            </a:r>
          </a:p>
        </p:txBody>
      </p:sp>
    </p:spTree>
    <p:extLst>
      <p:ext uri="{BB962C8B-B14F-4D97-AF65-F5344CB8AC3E}">
        <p14:creationId xmlns:p14="http://schemas.microsoft.com/office/powerpoint/2010/main" val="75607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61964B7-4550-4EC7-930E-EC950A633C78}"/>
              </a:ext>
            </a:extLst>
          </p:cNvPr>
          <p:cNvSpPr>
            <a:spLocks noGrp="1"/>
          </p:cNvSpPr>
          <p:nvPr>
            <p:ph type="title"/>
          </p:nvPr>
        </p:nvSpPr>
        <p:spPr>
          <a:xfrm>
            <a:off x="154745" y="126609"/>
            <a:ext cx="11830929" cy="1726639"/>
          </a:xfrm>
          <a:solidFill>
            <a:schemeClr val="accent5"/>
          </a:solidFill>
        </p:spPr>
        <p:txBody>
          <a:bodyPr/>
          <a:lstStyle/>
          <a:p>
            <a:pPr algn="r"/>
            <a:r>
              <a:rPr lang="ar-IQ" dirty="0"/>
              <a:t>                               </a:t>
            </a:r>
            <a:r>
              <a:rPr lang="ar-IQ" sz="6000" b="1" dirty="0">
                <a:solidFill>
                  <a:schemeClr val="accent2">
                    <a:lumMod val="40000"/>
                    <a:lumOff val="60000"/>
                  </a:schemeClr>
                </a:solidFill>
              </a:rPr>
              <a:t>تتمة الكلام عن ذا</a:t>
            </a:r>
          </a:p>
        </p:txBody>
      </p:sp>
      <p:sp>
        <p:nvSpPr>
          <p:cNvPr id="3" name="عنصر نائب للمحتوى 2">
            <a:extLst>
              <a:ext uri="{FF2B5EF4-FFF2-40B4-BE49-F238E27FC236}">
                <a16:creationId xmlns:a16="http://schemas.microsoft.com/office/drawing/2014/main" id="{F0579879-A2E7-4B5B-9603-107EA2720ECA}"/>
              </a:ext>
            </a:extLst>
          </p:cNvPr>
          <p:cNvSpPr>
            <a:spLocks noGrp="1"/>
          </p:cNvSpPr>
          <p:nvPr>
            <p:ph idx="1"/>
          </p:nvPr>
        </p:nvSpPr>
        <p:spPr>
          <a:xfrm>
            <a:off x="154745" y="2052918"/>
            <a:ext cx="11830929" cy="4572965"/>
          </a:xfrm>
        </p:spPr>
        <p:txBody>
          <a:bodyPr/>
          <a:lstStyle/>
          <a:p>
            <a:pPr marL="0" indent="0" algn="just" rtl="1">
              <a:buNone/>
            </a:pPr>
            <a:r>
              <a:rPr lang="ar-IQ" sz="3600" b="1" dirty="0">
                <a:cs typeface="+mn-cs"/>
              </a:rPr>
              <a:t>إذن إذا وقعت (ذا) بعد (ما) أو (مَنْ) الاستفهاميتين، فقد تكون مشارًا بها كما في نحو: ماذا الواقف؟، ومَنْ ذا الذاهب؟. وقد لا تكون (ذا) مشارًا بها كما في نحو: ماذا صنعت؟ ومن ذا رأيت؟ فيحتمل فيها حينئذ أن تكون موصولة، مخبرًا بها عن اسم الاستفهام، وأن تكون ملغاة؛ دخولها في الكلام كخروجها.</a:t>
            </a:r>
          </a:p>
          <a:p>
            <a:pPr marL="0" indent="0">
              <a:buNone/>
            </a:pPr>
            <a:endParaRPr lang="ar-IQ" dirty="0"/>
          </a:p>
        </p:txBody>
      </p:sp>
    </p:spTree>
    <p:extLst>
      <p:ext uri="{BB962C8B-B14F-4D97-AF65-F5344CB8AC3E}">
        <p14:creationId xmlns:p14="http://schemas.microsoft.com/office/powerpoint/2010/main" val="3030729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a:extLst>
              <a:ext uri="{FF2B5EF4-FFF2-40B4-BE49-F238E27FC236}">
                <a16:creationId xmlns:a16="http://schemas.microsoft.com/office/drawing/2014/main" id="{FBEBDC33-51FF-42C7-A36E-99430FCE8724}"/>
              </a:ext>
            </a:extLst>
          </p:cNvPr>
          <p:cNvSpPr>
            <a:spLocks noGrp="1"/>
          </p:cNvSpPr>
          <p:nvPr>
            <p:ph type="title"/>
          </p:nvPr>
        </p:nvSpPr>
        <p:spPr>
          <a:solidFill>
            <a:schemeClr val="accent3">
              <a:lumMod val="60000"/>
              <a:lumOff val="40000"/>
            </a:schemeClr>
          </a:solidFill>
        </p:spPr>
        <p:txBody>
          <a:bodyPr/>
          <a:lstStyle/>
          <a:p>
            <a:pPr algn="r"/>
            <a:r>
              <a:rPr lang="ar-IQ" dirty="0">
                <a:solidFill>
                  <a:schemeClr val="accent6">
                    <a:lumMod val="75000"/>
                  </a:schemeClr>
                </a:solidFill>
              </a:rPr>
              <a:t>          </a:t>
            </a:r>
            <a:r>
              <a:rPr lang="ar-IQ" b="1" dirty="0">
                <a:solidFill>
                  <a:schemeClr val="accent6">
                    <a:lumMod val="75000"/>
                  </a:schemeClr>
                </a:solidFill>
                <a:cs typeface="+mn-cs"/>
              </a:rPr>
              <a:t>أبيات ابن مالك حول الموضوع</a:t>
            </a:r>
          </a:p>
        </p:txBody>
      </p:sp>
      <p:sp>
        <p:nvSpPr>
          <p:cNvPr id="5" name="عنصر نائب للمحتوى 4">
            <a:extLst>
              <a:ext uri="{FF2B5EF4-FFF2-40B4-BE49-F238E27FC236}">
                <a16:creationId xmlns:a16="http://schemas.microsoft.com/office/drawing/2014/main" id="{46565048-F643-4E57-8782-FBD705DD5B31}"/>
              </a:ext>
            </a:extLst>
          </p:cNvPr>
          <p:cNvSpPr>
            <a:spLocks noGrp="1"/>
          </p:cNvSpPr>
          <p:nvPr>
            <p:ph idx="1"/>
          </p:nvPr>
        </p:nvSpPr>
        <p:spPr/>
        <p:txBody>
          <a:bodyPr>
            <a:normAutofit/>
          </a:bodyPr>
          <a:lstStyle/>
          <a:p>
            <a:pPr marL="0" indent="0" algn="just" rtl="1">
              <a:buNone/>
            </a:pPr>
            <a:r>
              <a:rPr lang="ar-IQ" sz="3600" dirty="0">
                <a:cs typeface="+mn-cs"/>
              </a:rPr>
              <a:t>  </a:t>
            </a:r>
            <a:r>
              <a:rPr lang="ar-IQ" sz="3600" b="1" dirty="0">
                <a:cs typeface="+mn-cs"/>
              </a:rPr>
              <a:t>ومن وما وألْ تُساوي ما ذُكرْ ... وهكذا ذو عند </a:t>
            </a:r>
            <a:r>
              <a:rPr lang="ar-IQ" sz="3600" b="1" dirty="0" err="1">
                <a:cs typeface="+mn-cs"/>
              </a:rPr>
              <a:t>طَيئٍ</a:t>
            </a:r>
            <a:r>
              <a:rPr lang="ar-IQ" sz="3600" b="1" dirty="0">
                <a:cs typeface="+mn-cs"/>
              </a:rPr>
              <a:t> شُهرْ</a:t>
            </a:r>
          </a:p>
          <a:p>
            <a:pPr marL="0" indent="0" algn="just" rtl="1">
              <a:buNone/>
            </a:pPr>
            <a:r>
              <a:rPr lang="ar-IQ" sz="3600" b="1" dirty="0">
                <a:cs typeface="+mn-cs"/>
              </a:rPr>
              <a:t>  وكالتي أيضًا لديهم ذاتُ ... وموضعَ اللاتي أتى ذواتُ </a:t>
            </a:r>
          </a:p>
          <a:p>
            <a:pPr marL="0" indent="0" algn="just" rtl="1">
              <a:buNone/>
            </a:pPr>
            <a:r>
              <a:rPr lang="ar-IQ" sz="3600" b="1" dirty="0">
                <a:cs typeface="+mn-cs"/>
              </a:rPr>
              <a:t>  ومثلُ ما (ذا) بعدَ ما استفهامِ ... أو مَنْ إذا لمْ تلغَ في الكلامِ</a:t>
            </a:r>
          </a:p>
        </p:txBody>
      </p:sp>
    </p:spTree>
    <p:extLst>
      <p:ext uri="{BB962C8B-B14F-4D97-AF65-F5344CB8AC3E}">
        <p14:creationId xmlns:p14="http://schemas.microsoft.com/office/powerpoint/2010/main" val="1241083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8C69E0C-0A48-4C87-9879-D519CFFA28B3}"/>
              </a:ext>
            </a:extLst>
          </p:cNvPr>
          <p:cNvSpPr>
            <a:spLocks noGrp="1"/>
          </p:cNvSpPr>
          <p:nvPr>
            <p:ph type="title"/>
          </p:nvPr>
        </p:nvSpPr>
        <p:spPr>
          <a:solidFill>
            <a:schemeClr val="accent3"/>
          </a:solidFill>
        </p:spPr>
        <p:txBody>
          <a:bodyPr/>
          <a:lstStyle/>
          <a:p>
            <a:pPr algn="r"/>
            <a:r>
              <a:rPr lang="ar-IQ" dirty="0"/>
              <a:t>                 </a:t>
            </a:r>
            <a:r>
              <a:rPr lang="ar-IQ" b="1" dirty="0">
                <a:solidFill>
                  <a:schemeClr val="accent1">
                    <a:lumMod val="50000"/>
                  </a:schemeClr>
                </a:solidFill>
              </a:rPr>
              <a:t>جملة الصلة والعائد</a:t>
            </a:r>
          </a:p>
        </p:txBody>
      </p:sp>
      <p:sp>
        <p:nvSpPr>
          <p:cNvPr id="3" name="عنصر نائب للمحتوى 2">
            <a:extLst>
              <a:ext uri="{FF2B5EF4-FFF2-40B4-BE49-F238E27FC236}">
                <a16:creationId xmlns:a16="http://schemas.microsoft.com/office/drawing/2014/main" id="{B0CF426D-7BF2-4772-B99C-A7123AB57B0E}"/>
              </a:ext>
            </a:extLst>
          </p:cNvPr>
          <p:cNvSpPr>
            <a:spLocks noGrp="1"/>
          </p:cNvSpPr>
          <p:nvPr>
            <p:ph idx="1"/>
          </p:nvPr>
        </p:nvSpPr>
        <p:spPr>
          <a:xfrm>
            <a:off x="104931" y="2052918"/>
            <a:ext cx="12087069" cy="4632695"/>
          </a:xfrm>
        </p:spPr>
        <p:txBody>
          <a:bodyPr>
            <a:normAutofit/>
          </a:bodyPr>
          <a:lstStyle/>
          <a:p>
            <a:r>
              <a:rPr lang="ar-IQ" sz="3600" b="1" dirty="0">
                <a:cs typeface="+mn-cs"/>
              </a:rPr>
              <a:t>كل موصول يلزمه أن يعرف بصلة، مشتملة على ضمير عائد إلى الموصول، مطابق له في الإفراد، والتذكير، وفروعهما، مثل قوله تعالى: {والذي جاء بالصدق} {والتي أحصنت فرجها} {أرنا اللذينِ أضلانا} {إن الذين قالوا ربُنا الله} {واللاتي يأتين الفاحشة} فالعائد مستتر في: (جاء) و(أحصنت) و(الألف) من أضلانا، و(الواو) من قالوا، و(النون) من يأتين.</a:t>
            </a:r>
          </a:p>
          <a:p>
            <a:endParaRPr lang="ar-IQ" sz="3600" b="1" dirty="0">
              <a:cs typeface="+mn-cs"/>
            </a:endParaRPr>
          </a:p>
        </p:txBody>
      </p:sp>
    </p:spTree>
    <p:extLst>
      <p:ext uri="{BB962C8B-B14F-4D97-AF65-F5344CB8AC3E}">
        <p14:creationId xmlns:p14="http://schemas.microsoft.com/office/powerpoint/2010/main" val="902758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CFBFB45A-88BF-4BA6-9EA2-11456320D7A7}"/>
              </a:ext>
            </a:extLst>
          </p:cNvPr>
          <p:cNvSpPr>
            <a:spLocks noGrp="1"/>
          </p:cNvSpPr>
          <p:nvPr>
            <p:ph idx="1"/>
          </p:nvPr>
        </p:nvSpPr>
        <p:spPr>
          <a:xfrm>
            <a:off x="179882" y="1334125"/>
            <a:ext cx="11677338" cy="4914274"/>
          </a:xfrm>
        </p:spPr>
        <p:txBody>
          <a:bodyPr/>
          <a:lstStyle/>
          <a:p>
            <a:pPr marL="0" indent="0">
              <a:buNone/>
            </a:pPr>
            <a:r>
              <a:rPr lang="ar-IQ" sz="3600" b="1" dirty="0">
                <a:cs typeface="+mn-cs"/>
              </a:rPr>
              <a:t>        الموصول إن كان غير الألف واللام فصلته تكون:</a:t>
            </a:r>
          </a:p>
          <a:p>
            <a:pPr marL="0" indent="0">
              <a:buNone/>
            </a:pPr>
            <a:r>
              <a:rPr lang="ar-IQ" sz="3600" b="1" dirty="0">
                <a:cs typeface="+mn-cs"/>
              </a:rPr>
              <a:t>1- جملة، مثل: (جاء الذي قرأ الخُطبة) </a:t>
            </a:r>
          </a:p>
          <a:p>
            <a:pPr marL="0" indent="0">
              <a:buNone/>
            </a:pPr>
            <a:r>
              <a:rPr lang="ar-IQ" sz="3600" b="1" dirty="0">
                <a:cs typeface="+mn-cs"/>
              </a:rPr>
              <a:t>2- شبه جملة من ظرف، أو جار ومجرور،، نحو: (رأيت الذي عندك)(رأيت الذي في الدار)</a:t>
            </a:r>
          </a:p>
          <a:p>
            <a:endParaRPr lang="ar-IQ" dirty="0"/>
          </a:p>
        </p:txBody>
      </p:sp>
    </p:spTree>
    <p:extLst>
      <p:ext uri="{BB962C8B-B14F-4D97-AF65-F5344CB8AC3E}">
        <p14:creationId xmlns:p14="http://schemas.microsoft.com/office/powerpoint/2010/main" val="3179105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FF7A047-04E4-4D3B-80EF-84DF85FFD33E}"/>
              </a:ext>
            </a:extLst>
          </p:cNvPr>
          <p:cNvSpPr>
            <a:spLocks noGrp="1"/>
          </p:cNvSpPr>
          <p:nvPr>
            <p:ph type="title"/>
          </p:nvPr>
        </p:nvSpPr>
        <p:spPr/>
        <p:txBody>
          <a:bodyPr/>
          <a:lstStyle/>
          <a:p>
            <a:pPr algn="r"/>
            <a:r>
              <a:rPr lang="ar-IQ" dirty="0"/>
              <a:t>             </a:t>
            </a:r>
            <a:r>
              <a:rPr lang="ar-IQ" b="1" dirty="0"/>
              <a:t>شروط جملة الصلة</a:t>
            </a:r>
          </a:p>
        </p:txBody>
      </p:sp>
      <p:sp>
        <p:nvSpPr>
          <p:cNvPr id="3" name="عنصر نائب للمحتوى 2">
            <a:extLst>
              <a:ext uri="{FF2B5EF4-FFF2-40B4-BE49-F238E27FC236}">
                <a16:creationId xmlns:a16="http://schemas.microsoft.com/office/drawing/2014/main" id="{A6DF6B2F-FCF7-4C0B-A9F9-25F1AF7B43A6}"/>
              </a:ext>
            </a:extLst>
          </p:cNvPr>
          <p:cNvSpPr>
            <a:spLocks noGrp="1"/>
          </p:cNvSpPr>
          <p:nvPr>
            <p:ph idx="1"/>
          </p:nvPr>
        </p:nvSpPr>
        <p:spPr>
          <a:xfrm>
            <a:off x="149902" y="2052918"/>
            <a:ext cx="11797259" cy="4195481"/>
          </a:xfrm>
        </p:spPr>
        <p:txBody>
          <a:bodyPr/>
          <a:lstStyle/>
          <a:p>
            <a:pPr marL="0" indent="0">
              <a:buNone/>
            </a:pPr>
            <a:r>
              <a:rPr lang="ar-IQ" sz="3600" b="1" dirty="0">
                <a:cs typeface="+mn-cs"/>
              </a:rPr>
              <a:t>1- أن تكون خبرية مؤلفة من مبتدأ، وخبر، نحو: (جاء الذي زيد أبوه)، أو من فعل وفاعل، نحو: (جاء الذي فاز أخوه). فلا يجوز أن تكون انشائية، مثل: (جاءني الذي اضربه) أو (جاءني الذي ليته قائم)</a:t>
            </a:r>
          </a:p>
          <a:p>
            <a:pPr marL="0" indent="0" algn="r" rtl="1">
              <a:buNone/>
            </a:pPr>
            <a:r>
              <a:rPr lang="ar-IQ" sz="3600" b="1" dirty="0">
                <a:cs typeface="+mn-cs"/>
              </a:rPr>
              <a:t>2- كونها خالية من معنى التعجب، فلا يجوز (</a:t>
            </a:r>
            <a:r>
              <a:rPr lang="ar-IQ" sz="3600" b="1" dirty="0"/>
              <a:t>جاءني الذي ما أحسنه</a:t>
            </a:r>
            <a:r>
              <a:rPr lang="ar-IQ" sz="3600" b="1" dirty="0">
                <a:cs typeface="+mn-cs"/>
              </a:rPr>
              <a:t>) </a:t>
            </a:r>
          </a:p>
          <a:p>
            <a:pPr marL="0" indent="0" algn="r" rtl="1">
              <a:buNone/>
            </a:pPr>
            <a:r>
              <a:rPr lang="ar-IQ" sz="3600" b="1" dirty="0">
                <a:cs typeface="+mn-cs"/>
              </a:rPr>
              <a:t>3- كونها غير مفتقرة إلى كلام قبلها، فلا يجوز (</a:t>
            </a:r>
            <a:r>
              <a:rPr lang="ar-IQ" sz="3600" b="1" dirty="0"/>
              <a:t>جاءني الذي لكنه قائم</a:t>
            </a:r>
            <a:r>
              <a:rPr lang="ar-IQ" sz="3600" b="1" dirty="0">
                <a:cs typeface="+mn-cs"/>
              </a:rPr>
              <a:t>) لأنها </a:t>
            </a:r>
            <a:r>
              <a:rPr lang="ar-IQ" sz="3600" b="1" dirty="0"/>
              <a:t>تستدعي سبق جملة أخرى نحو ما قعد زيد لكنه قائم.</a:t>
            </a:r>
          </a:p>
          <a:p>
            <a:pPr algn="r" rtl="1"/>
            <a:endParaRPr lang="ar-IQ" sz="1800" b="1" dirty="0">
              <a:solidFill>
                <a:srgbClr val="000000"/>
              </a:solidFill>
              <a:latin typeface="Traditional Arabic" panose="02020603050405020304" pitchFamily="18" charset="-78"/>
              <a:cs typeface="Traditional Arabic" panose="02020603050405020304" pitchFamily="18" charset="-78"/>
            </a:endParaRPr>
          </a:p>
          <a:p>
            <a:pPr marL="0" indent="0">
              <a:buNone/>
            </a:pPr>
            <a:endParaRPr lang="ar-IQ" dirty="0"/>
          </a:p>
        </p:txBody>
      </p:sp>
    </p:spTree>
    <p:extLst>
      <p:ext uri="{BB962C8B-B14F-4D97-AF65-F5344CB8AC3E}">
        <p14:creationId xmlns:p14="http://schemas.microsoft.com/office/powerpoint/2010/main" val="300009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AE678A6-A75F-455B-8EA7-2B136309A8B8}"/>
              </a:ext>
            </a:extLst>
          </p:cNvPr>
          <p:cNvSpPr>
            <a:spLocks noGrp="1"/>
          </p:cNvSpPr>
          <p:nvPr>
            <p:ph type="title"/>
          </p:nvPr>
        </p:nvSpPr>
        <p:spPr>
          <a:xfrm>
            <a:off x="1631750" y="424582"/>
            <a:ext cx="9404723" cy="1400530"/>
          </a:xfrm>
          <a:solidFill>
            <a:schemeClr val="bg2">
              <a:lumMod val="40000"/>
              <a:lumOff val="60000"/>
            </a:schemeClr>
          </a:solidFill>
        </p:spPr>
        <p:txBody>
          <a:bodyPr/>
          <a:lstStyle/>
          <a:p>
            <a:pPr algn="r"/>
            <a:r>
              <a:rPr lang="ar-IQ" dirty="0"/>
              <a:t>         </a:t>
            </a:r>
            <a:r>
              <a:rPr lang="ar-IQ" b="1" dirty="0">
                <a:solidFill>
                  <a:schemeClr val="bg1"/>
                </a:solidFill>
              </a:rPr>
              <a:t>شرط شبه الجملة(الظرف والجار والمجرور)</a:t>
            </a:r>
          </a:p>
        </p:txBody>
      </p:sp>
      <p:sp>
        <p:nvSpPr>
          <p:cNvPr id="3" name="عنصر نائب للمحتوى 2">
            <a:extLst>
              <a:ext uri="{FF2B5EF4-FFF2-40B4-BE49-F238E27FC236}">
                <a16:creationId xmlns:a16="http://schemas.microsoft.com/office/drawing/2014/main" id="{5242FD95-CFF4-43EE-B3B7-896C946B2B4F}"/>
              </a:ext>
            </a:extLst>
          </p:cNvPr>
          <p:cNvSpPr>
            <a:spLocks noGrp="1"/>
          </p:cNvSpPr>
          <p:nvPr>
            <p:ph idx="1"/>
          </p:nvPr>
        </p:nvSpPr>
        <p:spPr>
          <a:xfrm>
            <a:off x="646112" y="2052918"/>
            <a:ext cx="11376000" cy="4805082"/>
          </a:xfrm>
        </p:spPr>
        <p:txBody>
          <a:bodyPr/>
          <a:lstStyle/>
          <a:p>
            <a:pPr marL="0" indent="0" algn="just">
              <a:buNone/>
            </a:pPr>
            <a:r>
              <a:rPr lang="ar-IQ" sz="3600" b="1" dirty="0"/>
              <a:t>أن يكونا تامين نحو: (جاء الذي عندك) (رأيت الذي في الدار) والعامل فيهما فعل محذوف وجوباً والتقدير جاء الذي استقر في الدار، والذي استقر عندك، فإن لم يكونا تامين لم يجز الوصل بهما فلا تقول: (جاء الذي بك) ولا (جاء الذي اليوم).ال</a:t>
            </a:r>
          </a:p>
          <a:p>
            <a:pPr marL="0" indent="0" algn="just">
              <a:buNone/>
            </a:pPr>
            <a:r>
              <a:rPr lang="ar-IQ" sz="1800" b="1" dirty="0"/>
              <a:t>---------------------------------</a:t>
            </a:r>
          </a:p>
          <a:p>
            <a:pPr marL="0" indent="0" algn="just">
              <a:buNone/>
            </a:pPr>
            <a:r>
              <a:rPr lang="ar-SA" sz="3600" b="1" dirty="0">
                <a:cs typeface="+mn-cs"/>
              </a:rPr>
              <a:t>التام هو الذي يكون تعلقه بالكون العام مؤدياً لمعنى تام، والظرف الناقص هو الذي يكون تعلقه بالكون العام غيرَ مؤدٍ لمعنى ذي فائدة</a:t>
            </a:r>
            <a:r>
              <a:rPr lang="en-US" sz="3600" b="1" dirty="0">
                <a:cs typeface="+mn-cs"/>
              </a:rPr>
              <a:t>.</a:t>
            </a:r>
            <a:endParaRPr lang="ar-IQ" sz="3600" b="1" dirty="0">
              <a:cs typeface="+mn-cs"/>
            </a:endParaRPr>
          </a:p>
          <a:p>
            <a:pPr marL="0" indent="0">
              <a:buNone/>
            </a:pPr>
            <a:endParaRPr lang="ar-IQ" dirty="0"/>
          </a:p>
        </p:txBody>
      </p:sp>
    </p:spTree>
    <p:extLst>
      <p:ext uri="{BB962C8B-B14F-4D97-AF65-F5344CB8AC3E}">
        <p14:creationId xmlns:p14="http://schemas.microsoft.com/office/powerpoint/2010/main" val="49352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B486E59-03F1-425A-8F94-25FAF9590E2A}"/>
              </a:ext>
            </a:extLst>
          </p:cNvPr>
          <p:cNvSpPr>
            <a:spLocks noGrp="1"/>
          </p:cNvSpPr>
          <p:nvPr>
            <p:ph type="title"/>
          </p:nvPr>
        </p:nvSpPr>
        <p:spPr>
          <a:xfrm>
            <a:off x="1393638" y="1"/>
            <a:ext cx="9404723" cy="1139252"/>
          </a:xfrm>
          <a:solidFill>
            <a:schemeClr val="accent6">
              <a:lumMod val="60000"/>
              <a:lumOff val="40000"/>
            </a:schemeClr>
          </a:solidFill>
        </p:spPr>
        <p:txBody>
          <a:bodyPr/>
          <a:lstStyle/>
          <a:p>
            <a:pPr algn="r"/>
            <a:r>
              <a:rPr lang="ar-IQ" dirty="0"/>
              <a:t>           </a:t>
            </a:r>
            <a:r>
              <a:rPr lang="ar-IQ" b="1" dirty="0"/>
              <a:t>     </a:t>
            </a:r>
            <a:r>
              <a:rPr lang="ar-IQ" sz="5400" b="1" dirty="0">
                <a:solidFill>
                  <a:schemeClr val="bg1"/>
                </a:solidFill>
              </a:rPr>
              <a:t>صلة الألف واللام</a:t>
            </a:r>
          </a:p>
        </p:txBody>
      </p:sp>
      <p:sp>
        <p:nvSpPr>
          <p:cNvPr id="3" name="عنصر نائب للمحتوى 2">
            <a:extLst>
              <a:ext uri="{FF2B5EF4-FFF2-40B4-BE49-F238E27FC236}">
                <a16:creationId xmlns:a16="http://schemas.microsoft.com/office/drawing/2014/main" id="{A40B5141-F122-44FA-B1D0-E534C00D897E}"/>
              </a:ext>
            </a:extLst>
          </p:cNvPr>
          <p:cNvSpPr>
            <a:spLocks noGrp="1"/>
          </p:cNvSpPr>
          <p:nvPr>
            <p:ph idx="1"/>
          </p:nvPr>
        </p:nvSpPr>
        <p:spPr>
          <a:xfrm>
            <a:off x="134912" y="1499016"/>
            <a:ext cx="11812250" cy="5358983"/>
          </a:xfrm>
        </p:spPr>
        <p:txBody>
          <a:bodyPr/>
          <a:lstStyle/>
          <a:p>
            <a:r>
              <a:rPr lang="ar-IQ" sz="3600" b="1" dirty="0">
                <a:cs typeface="+mn-cs"/>
              </a:rPr>
              <a:t>إن كان الموصول الألف واللام فصلته صفة صريحة، </a:t>
            </a:r>
            <a:r>
              <a:rPr lang="ar-IQ" sz="3600" b="1" dirty="0"/>
              <a:t>والمقصود بالصفة الصريحة اسم الفاعل نحو (الضارب) واسم المفعول نحو (المضروب) بالاتفاق وفي الصفة المشبهة نحو (الحسن) خلاف.</a:t>
            </a:r>
          </a:p>
          <a:p>
            <a:pPr algn="r" rtl="1"/>
            <a:r>
              <a:rPr lang="ar-IQ" sz="3600" b="1" dirty="0"/>
              <a:t>شذ وصل الألف واللام بالفعل المضارع</a:t>
            </a:r>
            <a:r>
              <a:rPr lang="ar-IQ" sz="3600" b="1" dirty="0">
                <a:cs typeface="+mn-cs"/>
              </a:rPr>
              <a:t>، قال الشاعر: </a:t>
            </a:r>
          </a:p>
          <a:p>
            <a:pPr marL="0" indent="0" algn="r" rtl="1">
              <a:buNone/>
            </a:pPr>
            <a:r>
              <a:rPr lang="ar-IQ" sz="3600" b="1" dirty="0">
                <a:cs typeface="+mn-cs"/>
              </a:rPr>
              <a:t>    ما أنت بالحكم </a:t>
            </a:r>
            <a:r>
              <a:rPr lang="ar-IQ" sz="3600" b="1" dirty="0" err="1">
                <a:cs typeface="+mn-cs"/>
              </a:rPr>
              <a:t>التُرضى</a:t>
            </a:r>
            <a:r>
              <a:rPr lang="ar-IQ" sz="3600" b="1" dirty="0">
                <a:cs typeface="+mn-cs"/>
              </a:rPr>
              <a:t> حكومته .... ولا الأصِيلِ ولا ذي الرأيِ والجَدَلِ</a:t>
            </a:r>
          </a:p>
          <a:p>
            <a:pPr marL="0" indent="0" algn="r" rtl="1">
              <a:buNone/>
            </a:pPr>
            <a:r>
              <a:rPr lang="ar-IQ" sz="3600" b="1" dirty="0">
                <a:cs typeface="+mn-cs"/>
              </a:rPr>
              <a:t>وجاء أيضاً </a:t>
            </a:r>
            <a:r>
              <a:rPr lang="ar-IQ" sz="3600" b="1" dirty="0"/>
              <a:t>وصلها بالجملة الإسمية وبالظرف شذوذاً في الشعر مثل:</a:t>
            </a:r>
          </a:p>
          <a:p>
            <a:pPr marL="0" indent="0" algn="r" rtl="1">
              <a:buNone/>
            </a:pPr>
            <a:r>
              <a:rPr lang="ar-IQ" sz="3600" b="1" dirty="0"/>
              <a:t>        من القومِ الرسولُ الله منهمُ ... لهم دانت رقابُ بني مَعَدِّ</a:t>
            </a:r>
          </a:p>
          <a:p>
            <a:pPr marL="0" indent="0" algn="r" rtl="1">
              <a:buNone/>
            </a:pPr>
            <a:r>
              <a:rPr lang="ar-IQ" sz="3600" b="1" dirty="0"/>
              <a:t>     من لا يزالُ شاكراً على المَعَهْ ... فهو حرٍ بعيشةٍ ذاتِ سَعهْ</a:t>
            </a:r>
          </a:p>
          <a:p>
            <a:pPr marL="0" indent="0" algn="r" rtl="1">
              <a:buNone/>
            </a:pPr>
            <a:endParaRPr lang="ar-IQ" sz="3600" b="1" dirty="0"/>
          </a:p>
          <a:p>
            <a:pPr marL="0" indent="0">
              <a:buNone/>
            </a:pPr>
            <a:endParaRPr lang="ar-IQ" dirty="0"/>
          </a:p>
        </p:txBody>
      </p:sp>
    </p:spTree>
    <p:extLst>
      <p:ext uri="{BB962C8B-B14F-4D97-AF65-F5344CB8AC3E}">
        <p14:creationId xmlns:p14="http://schemas.microsoft.com/office/powerpoint/2010/main" val="261706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571ED1-C3A8-4E73-A858-18A12881190A}"/>
              </a:ext>
            </a:extLst>
          </p:cNvPr>
          <p:cNvSpPr>
            <a:spLocks noGrp="1"/>
          </p:cNvSpPr>
          <p:nvPr>
            <p:ph type="title"/>
          </p:nvPr>
        </p:nvSpPr>
        <p:spPr/>
        <p:txBody>
          <a:bodyPr/>
          <a:lstStyle/>
          <a:p>
            <a:pPr algn="r"/>
            <a:r>
              <a:rPr lang="ar-IQ" dirty="0">
                <a:solidFill>
                  <a:schemeClr val="tx1"/>
                </a:solidFill>
              </a:rPr>
              <a:t>         </a:t>
            </a:r>
            <a:r>
              <a:rPr lang="ar-IQ" b="1" dirty="0">
                <a:solidFill>
                  <a:schemeClr val="tx1"/>
                </a:solidFill>
                <a:cs typeface="+mn-cs"/>
              </a:rPr>
              <a:t>أبيات ابن مالك حول الموضوع</a:t>
            </a:r>
            <a:endParaRPr lang="ar-IQ" dirty="0">
              <a:solidFill>
                <a:schemeClr val="tx1"/>
              </a:solidFill>
            </a:endParaRPr>
          </a:p>
        </p:txBody>
      </p:sp>
      <p:sp>
        <p:nvSpPr>
          <p:cNvPr id="3" name="عنصر نائب للمحتوى 2">
            <a:extLst>
              <a:ext uri="{FF2B5EF4-FFF2-40B4-BE49-F238E27FC236}">
                <a16:creationId xmlns:a16="http://schemas.microsoft.com/office/drawing/2014/main" id="{B8D97FAA-C83D-4FB7-8CDF-B6A71DFBD75F}"/>
              </a:ext>
            </a:extLst>
          </p:cNvPr>
          <p:cNvSpPr>
            <a:spLocks noGrp="1"/>
          </p:cNvSpPr>
          <p:nvPr>
            <p:ph idx="1"/>
          </p:nvPr>
        </p:nvSpPr>
        <p:spPr>
          <a:xfrm>
            <a:off x="359764" y="2052918"/>
            <a:ext cx="11647357" cy="4195481"/>
          </a:xfrm>
        </p:spPr>
        <p:txBody>
          <a:bodyPr/>
          <a:lstStyle/>
          <a:p>
            <a:pPr marL="0" indent="0" algn="r" rtl="1">
              <a:buNone/>
            </a:pPr>
            <a:r>
              <a:rPr lang="ar-IQ" sz="3600" b="1" dirty="0">
                <a:cs typeface="+mn-cs"/>
              </a:rPr>
              <a:t>         وكلُّها يلزمُ بعدهُ صلة .... على ضميرٍ لائقٍ مشتملهْ</a:t>
            </a:r>
          </a:p>
          <a:p>
            <a:pPr marL="0" indent="0" algn="r" rtl="1">
              <a:buNone/>
            </a:pPr>
            <a:r>
              <a:rPr lang="ar-IQ" sz="3600" b="1" dirty="0">
                <a:cs typeface="+mn-cs"/>
              </a:rPr>
              <a:t>         وجملةٌ أو شِبْهُها الذي وُصِل .... به كمن عندي الذي ابنُه كُفِلْ</a:t>
            </a:r>
          </a:p>
          <a:p>
            <a:pPr marL="0" indent="0" algn="r" rtl="1">
              <a:buNone/>
            </a:pPr>
            <a:r>
              <a:rPr lang="ar-IQ" sz="3600" b="1" dirty="0">
                <a:cs typeface="+mn-cs"/>
              </a:rPr>
              <a:t>        وصِفةٌ صريحةٌ صلةُ ألْ .... وكونُها بمعرَبِ الأفعالِ قلْ</a:t>
            </a:r>
          </a:p>
          <a:p>
            <a:pPr marL="0" indent="0">
              <a:buNone/>
            </a:pPr>
            <a:endParaRPr lang="ar-IQ" dirty="0"/>
          </a:p>
        </p:txBody>
      </p:sp>
    </p:spTree>
    <p:extLst>
      <p:ext uri="{BB962C8B-B14F-4D97-AF65-F5344CB8AC3E}">
        <p14:creationId xmlns:p14="http://schemas.microsoft.com/office/powerpoint/2010/main" val="502634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2725</TotalTime>
  <Words>1496</Words>
  <Application>Microsoft Office PowerPoint</Application>
  <PresentationFormat>شاشة عريضة</PresentationFormat>
  <Paragraphs>78</Paragraphs>
  <Slides>17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17</vt:i4>
      </vt:variant>
    </vt:vector>
  </HeadingPairs>
  <TitlesOfParts>
    <vt:vector size="22" baseType="lpstr">
      <vt:lpstr>Arial</vt:lpstr>
      <vt:lpstr>Century Gothic</vt:lpstr>
      <vt:lpstr>Traditional Arabic</vt:lpstr>
      <vt:lpstr>Wingdings 3</vt:lpstr>
      <vt:lpstr>أيون</vt:lpstr>
      <vt:lpstr>                                 5- ذا</vt:lpstr>
      <vt:lpstr>                               تتمة الكلام عن ذا</vt:lpstr>
      <vt:lpstr>          أبيات ابن مالك حول الموضوع</vt:lpstr>
      <vt:lpstr>                 جملة الصلة والعائد</vt:lpstr>
      <vt:lpstr>عرض تقديمي في PowerPoint</vt:lpstr>
      <vt:lpstr>             شروط جملة الصلة</vt:lpstr>
      <vt:lpstr>         شرط شبه الجملة(الظرف والجار والمجرور)</vt:lpstr>
      <vt:lpstr>                صلة الألف واللام</vt:lpstr>
      <vt:lpstr>         أبيات ابن مالك حول الموضوع</vt:lpstr>
      <vt:lpstr>                  اسم الموصول(أي)</vt:lpstr>
      <vt:lpstr>       أحوال أي من جهة البناء والإعراب</vt:lpstr>
      <vt:lpstr>                جواز حذف العائد</vt:lpstr>
      <vt:lpstr>عرض تقديمي في PowerPoint</vt:lpstr>
      <vt:lpstr>           حذف العائد المنصوب</vt:lpstr>
      <vt:lpstr>                   حذف العائد المجرور</vt:lpstr>
      <vt:lpstr>عرض تقديمي في PowerPoint</vt:lpstr>
      <vt:lpstr>           أبيات ابن مالك حول الموضوع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هيثم البصري</dc:creator>
  <cp:lastModifiedBy>هيثم البصري</cp:lastModifiedBy>
  <cp:revision>117</cp:revision>
  <dcterms:created xsi:type="dcterms:W3CDTF">2021-04-13T16:37:30Z</dcterms:created>
  <dcterms:modified xsi:type="dcterms:W3CDTF">2021-04-28T19:08:28Z</dcterms:modified>
</cp:coreProperties>
</file>